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Lst>
  <p:sldSz cx="51206400" cy="51206400"/>
  <p:notesSz cx="9144000" cy="6858000"/>
  <p:defaultTextStyle>
    <a:defPPr>
      <a:defRPr lang="en-US"/>
    </a:defPPr>
    <a:lvl1pPr marL="0" algn="l" defTabSz="5041225" rtl="0" eaLnBrk="1" latinLnBrk="0" hangingPunct="1">
      <a:defRPr sz="10200" kern="1200">
        <a:solidFill>
          <a:schemeClr val="tx1"/>
        </a:solidFill>
        <a:latin typeface="+mn-lt"/>
        <a:ea typeface="+mn-ea"/>
        <a:cs typeface="+mn-cs"/>
      </a:defRPr>
    </a:lvl1pPr>
    <a:lvl2pPr marL="2520612" algn="l" defTabSz="5041225" rtl="0" eaLnBrk="1" latinLnBrk="0" hangingPunct="1">
      <a:defRPr sz="10200" kern="1200">
        <a:solidFill>
          <a:schemeClr val="tx1"/>
        </a:solidFill>
        <a:latin typeface="+mn-lt"/>
        <a:ea typeface="+mn-ea"/>
        <a:cs typeface="+mn-cs"/>
      </a:defRPr>
    </a:lvl2pPr>
    <a:lvl3pPr marL="5041225" algn="l" defTabSz="5041225" rtl="0" eaLnBrk="1" latinLnBrk="0" hangingPunct="1">
      <a:defRPr sz="10200" kern="1200">
        <a:solidFill>
          <a:schemeClr val="tx1"/>
        </a:solidFill>
        <a:latin typeface="+mn-lt"/>
        <a:ea typeface="+mn-ea"/>
        <a:cs typeface="+mn-cs"/>
      </a:defRPr>
    </a:lvl3pPr>
    <a:lvl4pPr marL="7561838" algn="l" defTabSz="5041225" rtl="0" eaLnBrk="1" latinLnBrk="0" hangingPunct="1">
      <a:defRPr sz="10200" kern="1200">
        <a:solidFill>
          <a:schemeClr val="tx1"/>
        </a:solidFill>
        <a:latin typeface="+mn-lt"/>
        <a:ea typeface="+mn-ea"/>
        <a:cs typeface="+mn-cs"/>
      </a:defRPr>
    </a:lvl4pPr>
    <a:lvl5pPr marL="10082457" algn="l" defTabSz="5041225" rtl="0" eaLnBrk="1" latinLnBrk="0" hangingPunct="1">
      <a:defRPr sz="10200" kern="1200">
        <a:solidFill>
          <a:schemeClr val="tx1"/>
        </a:solidFill>
        <a:latin typeface="+mn-lt"/>
        <a:ea typeface="+mn-ea"/>
        <a:cs typeface="+mn-cs"/>
      </a:defRPr>
    </a:lvl5pPr>
    <a:lvl6pPr marL="12603068" algn="l" defTabSz="5041225" rtl="0" eaLnBrk="1" latinLnBrk="0" hangingPunct="1">
      <a:defRPr sz="10200" kern="1200">
        <a:solidFill>
          <a:schemeClr val="tx1"/>
        </a:solidFill>
        <a:latin typeface="+mn-lt"/>
        <a:ea typeface="+mn-ea"/>
        <a:cs typeface="+mn-cs"/>
      </a:defRPr>
    </a:lvl6pPr>
    <a:lvl7pPr marL="15123682" algn="l" defTabSz="5041225" rtl="0" eaLnBrk="1" latinLnBrk="0" hangingPunct="1">
      <a:defRPr sz="10200" kern="1200">
        <a:solidFill>
          <a:schemeClr val="tx1"/>
        </a:solidFill>
        <a:latin typeface="+mn-lt"/>
        <a:ea typeface="+mn-ea"/>
        <a:cs typeface="+mn-cs"/>
      </a:defRPr>
    </a:lvl7pPr>
    <a:lvl8pPr marL="17644293" algn="l" defTabSz="5041225" rtl="0" eaLnBrk="1" latinLnBrk="0" hangingPunct="1">
      <a:defRPr sz="10200" kern="1200">
        <a:solidFill>
          <a:schemeClr val="tx1"/>
        </a:solidFill>
        <a:latin typeface="+mn-lt"/>
        <a:ea typeface="+mn-ea"/>
        <a:cs typeface="+mn-cs"/>
      </a:defRPr>
    </a:lvl8pPr>
    <a:lvl9pPr marL="20164904" algn="l" defTabSz="5041225" rtl="0" eaLnBrk="1" latinLnBrk="0" hangingPunct="1">
      <a:defRPr sz="10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98" autoAdjust="0"/>
    <p:restoredTop sz="94583" autoAdjust="0"/>
  </p:normalViewPr>
  <p:slideViewPr>
    <p:cSldViewPr>
      <p:cViewPr>
        <p:scale>
          <a:sx n="10" d="100"/>
          <a:sy n="10" d="100"/>
        </p:scale>
        <p:origin x="-3156" y="-804"/>
      </p:cViewPr>
      <p:guideLst>
        <p:guide orient="horz" pos="16128"/>
        <p:guide pos="161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2880360" y="39945939"/>
            <a:ext cx="48326040" cy="17778"/>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585216" tIns="292608" rIns="585216" bIns="292608" anchor="t" compatLnSpc="1"/>
          <a:lstStyle/>
          <a:p>
            <a:endParaRPr kumimoji="0" lang="en-US"/>
          </a:p>
        </p:txBody>
      </p:sp>
      <p:sp>
        <p:nvSpPr>
          <p:cNvPr id="29" name="Title 28"/>
          <p:cNvSpPr>
            <a:spLocks noGrp="1"/>
          </p:cNvSpPr>
          <p:nvPr>
            <p:ph type="ctrTitle"/>
          </p:nvPr>
        </p:nvSpPr>
        <p:spPr>
          <a:xfrm>
            <a:off x="2133600" y="36238806"/>
            <a:ext cx="47365920" cy="9127067"/>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9016960"/>
            <a:ext cx="47365920" cy="6827520"/>
          </a:xfrm>
        </p:spPr>
        <p:txBody>
          <a:bodyPr anchor="b"/>
          <a:lstStyle>
            <a:lvl1pPr marL="0" indent="0" algn="l">
              <a:buNone/>
              <a:defRPr sz="15400">
                <a:solidFill>
                  <a:schemeClr val="tx2">
                    <a:shade val="75000"/>
                  </a:schemeClr>
                </a:solidFill>
              </a:defRPr>
            </a:lvl1pPr>
            <a:lvl2pPr marL="2926080" indent="0" algn="ctr">
              <a:buNone/>
            </a:lvl2pPr>
            <a:lvl3pPr marL="5852160" indent="0" algn="ctr">
              <a:buNone/>
            </a:lvl3pPr>
            <a:lvl4pPr marL="8778240" indent="0" algn="ctr">
              <a:buNone/>
            </a:lvl4pPr>
            <a:lvl5pPr marL="11704320" indent="0" algn="ctr">
              <a:buNone/>
            </a:lvl5pPr>
            <a:lvl6pPr marL="14630400" indent="0" algn="ctr">
              <a:buNone/>
            </a:lvl6pPr>
            <a:lvl7pPr marL="17556480" indent="0" algn="ctr">
              <a:buNone/>
            </a:lvl7pPr>
            <a:lvl8pPr marL="20482560" indent="0" algn="ctr">
              <a:buNone/>
            </a:lvl8pPr>
            <a:lvl9pPr marL="2340864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4E2C97A2-4052-4E18-A8F7-DB43CAC4A82D}" type="datetimeFigureOut">
              <a:rPr lang="en-US" smtClean="0"/>
              <a:pPr/>
              <a:t>11/3/2015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46085760" y="48338842"/>
            <a:ext cx="4250131" cy="1843430"/>
          </a:xfrm>
        </p:spPr>
        <p:txBody>
          <a:bodyPr/>
          <a:lstStyle/>
          <a:p>
            <a:fld id="{434CA35C-A13B-4240-99F7-7294D5F5EFE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2C97A2-4052-4E18-A8F7-DB43CAC4A82D}" type="datetimeFigureOut">
              <a:rPr lang="en-US" smtClean="0"/>
              <a:pPr/>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CA35C-A13B-4240-99F7-7294D5F5EF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404800" y="4101264"/>
            <a:ext cx="10241280" cy="43691387"/>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2560320" y="4101264"/>
            <a:ext cx="34991040" cy="43691387"/>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2C97A2-4052-4E18-A8F7-DB43CAC4A82D}" type="datetimeFigureOut">
              <a:rPr lang="en-US" smtClean="0"/>
              <a:pPr/>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CA35C-A13B-4240-99F7-7294D5F5EF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E2C97A2-4052-4E18-A8F7-DB43CAC4A82D}" type="datetimeFigureOut">
              <a:rPr lang="en-US" smtClean="0"/>
              <a:pPr/>
              <a:t>11/3/2015</a:t>
            </a:fld>
            <a:endParaRPr lang="en-US"/>
          </a:p>
        </p:txBody>
      </p:sp>
      <p:sp>
        <p:nvSpPr>
          <p:cNvPr id="19" name="Footer Placeholder 18"/>
          <p:cNvSpPr>
            <a:spLocks noGrp="1"/>
          </p:cNvSpPr>
          <p:nvPr>
            <p:ph type="ftr" sz="quarter" idx="11"/>
          </p:nvPr>
        </p:nvSpPr>
        <p:spPr>
          <a:xfrm>
            <a:off x="20055840" y="568964"/>
            <a:ext cx="16215360" cy="2157307"/>
          </a:xfrm>
        </p:spPr>
        <p:txBody>
          <a:bodyPr/>
          <a:lstStyle/>
          <a:p>
            <a:endParaRPr lang="en-US"/>
          </a:p>
        </p:txBody>
      </p:sp>
      <p:sp>
        <p:nvSpPr>
          <p:cNvPr id="16" name="Slide Number Placeholder 15"/>
          <p:cNvSpPr>
            <a:spLocks noGrp="1"/>
          </p:cNvSpPr>
          <p:nvPr>
            <p:ph type="sldNum" sz="quarter" idx="12"/>
          </p:nvPr>
        </p:nvSpPr>
        <p:spPr>
          <a:xfrm>
            <a:off x="46085760" y="48338842"/>
            <a:ext cx="4250131" cy="1843430"/>
          </a:xfrm>
        </p:spPr>
        <p:txBody>
          <a:bodyPr/>
          <a:lstStyle/>
          <a:p>
            <a:fld id="{434CA35C-A13B-4240-99F7-7294D5F5EFE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2880360" y="25721939"/>
            <a:ext cx="48326040" cy="17778"/>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585216" tIns="292608" rIns="585216" bIns="292608" anchor="t" compatLnSpc="1"/>
          <a:lstStyle/>
          <a:p>
            <a:endParaRPr kumimoji="0" lang="en-US"/>
          </a:p>
        </p:txBody>
      </p:sp>
      <p:sp>
        <p:nvSpPr>
          <p:cNvPr id="6" name="Text Placeholder 5"/>
          <p:cNvSpPr>
            <a:spLocks noGrp="1"/>
          </p:cNvSpPr>
          <p:nvPr>
            <p:ph type="body" idx="1"/>
          </p:nvPr>
        </p:nvSpPr>
        <p:spPr>
          <a:xfrm>
            <a:off x="2133600" y="12517120"/>
            <a:ext cx="47365920" cy="9103360"/>
          </a:xfrm>
        </p:spPr>
        <p:txBody>
          <a:bodyPr anchor="b"/>
          <a:lstStyle>
            <a:lvl1pPr marL="0" indent="0" algn="r">
              <a:buNone/>
              <a:defRPr sz="12800">
                <a:solidFill>
                  <a:schemeClr val="tx2">
                    <a:shade val="75000"/>
                  </a:schemeClr>
                </a:solidFill>
              </a:defRPr>
            </a:lvl1pPr>
            <a:lvl2pPr>
              <a:buNone/>
              <a:defRPr sz="11500">
                <a:solidFill>
                  <a:schemeClr val="tx1">
                    <a:tint val="75000"/>
                  </a:schemeClr>
                </a:solidFill>
              </a:defRPr>
            </a:lvl2pPr>
            <a:lvl3pPr>
              <a:buNone/>
              <a:defRPr sz="10200">
                <a:solidFill>
                  <a:schemeClr val="tx1">
                    <a:tint val="75000"/>
                  </a:schemeClr>
                </a:solidFill>
              </a:defRPr>
            </a:lvl3pPr>
            <a:lvl4pPr>
              <a:buNone/>
              <a:defRPr sz="9000">
                <a:solidFill>
                  <a:schemeClr val="tx1">
                    <a:tint val="75000"/>
                  </a:schemeClr>
                </a:solidFill>
              </a:defRPr>
            </a:lvl4pPr>
            <a:lvl5pPr>
              <a:buNone/>
              <a:defRPr sz="90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4E2C97A2-4052-4E18-A8F7-DB43CAC4A82D}" type="datetimeFigureOut">
              <a:rPr lang="en-US" smtClean="0"/>
              <a:pPr/>
              <a:t>11/3/2015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34CA35C-A13B-4240-99F7-7294D5F5EFED}" type="slidenum">
              <a:rPr lang="en-US" smtClean="0"/>
              <a:pPr/>
              <a:t>‹#›</a:t>
            </a:fld>
            <a:endParaRPr lang="en-US"/>
          </a:p>
        </p:txBody>
      </p:sp>
      <p:sp>
        <p:nvSpPr>
          <p:cNvPr id="8" name="Title 7"/>
          <p:cNvSpPr>
            <a:spLocks noGrp="1"/>
          </p:cNvSpPr>
          <p:nvPr>
            <p:ph type="title"/>
          </p:nvPr>
        </p:nvSpPr>
        <p:spPr>
          <a:xfrm>
            <a:off x="1010660" y="22004905"/>
            <a:ext cx="48646080" cy="8846693"/>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1689811" y="3413760"/>
            <a:ext cx="48646080" cy="628131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1706880" y="11948160"/>
            <a:ext cx="23469600" cy="35275520"/>
          </a:xfrm>
        </p:spPr>
        <p:txBody>
          <a:bodyPr/>
          <a:lstStyle>
            <a:lvl1pPr>
              <a:defRPr sz="17900"/>
            </a:lvl1pPr>
            <a:lvl2pPr>
              <a:defRPr sz="15400"/>
            </a:lvl2pPr>
            <a:lvl3pPr>
              <a:defRPr sz="12800"/>
            </a:lvl3pPr>
            <a:lvl4pPr>
              <a:defRPr sz="11500"/>
            </a:lvl4pPr>
            <a:lvl5pPr>
              <a:defRPr sz="11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26029920" y="11948160"/>
            <a:ext cx="24323040" cy="35275520"/>
          </a:xfrm>
        </p:spPr>
        <p:txBody>
          <a:bodyPr/>
          <a:lstStyle>
            <a:lvl1pPr>
              <a:defRPr sz="17900"/>
            </a:lvl1pPr>
            <a:lvl2pPr>
              <a:defRPr sz="15400"/>
            </a:lvl2pPr>
            <a:lvl3pPr>
              <a:defRPr sz="12800"/>
            </a:lvl3pPr>
            <a:lvl4pPr>
              <a:defRPr sz="11500"/>
            </a:lvl4pPr>
            <a:lvl5pPr>
              <a:defRPr sz="11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4E2C97A2-4052-4E18-A8F7-DB43CAC4A82D}" type="datetimeFigureOut">
              <a:rPr lang="en-US" smtClean="0"/>
              <a:pPr/>
              <a:t>11/3/2015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34CA35C-A13B-4240-99F7-7294D5F5EFE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1706880" y="40396160"/>
            <a:ext cx="48219360" cy="6590453"/>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1576086" y="4978400"/>
            <a:ext cx="24027114" cy="4776890"/>
          </a:xfrm>
        </p:spPr>
        <p:txBody>
          <a:bodyPr anchor="ctr"/>
          <a:lstStyle>
            <a:lvl1pPr marL="0" indent="0">
              <a:buNone/>
              <a:defRPr sz="11500" b="0" cap="all" baseline="0">
                <a:solidFill>
                  <a:schemeClr val="accent1">
                    <a:shade val="50000"/>
                  </a:schemeClr>
                </a:solidFill>
                <a:latin typeface="+mj-lt"/>
                <a:ea typeface="+mj-ea"/>
                <a:cs typeface="+mj-cs"/>
              </a:defRPr>
            </a:lvl1pPr>
            <a:lvl2pPr>
              <a:buNone/>
              <a:defRPr sz="12800" b="1"/>
            </a:lvl2pPr>
            <a:lvl3pPr>
              <a:buNone/>
              <a:defRPr sz="11500" b="1"/>
            </a:lvl3pPr>
            <a:lvl4pPr>
              <a:buNone/>
              <a:defRPr sz="10200" b="1"/>
            </a:lvl4pPr>
            <a:lvl5pPr>
              <a:buNone/>
              <a:defRPr sz="102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26012143" y="4978400"/>
            <a:ext cx="24036550" cy="4776890"/>
          </a:xfrm>
        </p:spPr>
        <p:txBody>
          <a:bodyPr anchor="ctr"/>
          <a:lstStyle>
            <a:lvl1pPr marL="0" indent="0">
              <a:buNone/>
              <a:defRPr sz="11500" b="0" cap="all" baseline="0">
                <a:solidFill>
                  <a:schemeClr val="accent1">
                    <a:shade val="50000"/>
                  </a:schemeClr>
                </a:solidFill>
                <a:latin typeface="+mj-lt"/>
                <a:ea typeface="+mj-ea"/>
                <a:cs typeface="+mj-cs"/>
              </a:defRPr>
            </a:lvl1pPr>
            <a:lvl2pPr>
              <a:buNone/>
              <a:defRPr sz="12800" b="1"/>
            </a:lvl2pPr>
            <a:lvl3pPr>
              <a:buNone/>
              <a:defRPr sz="11500" b="1"/>
            </a:lvl3pPr>
            <a:lvl4pPr>
              <a:buNone/>
              <a:defRPr sz="10200" b="1"/>
            </a:lvl4pPr>
            <a:lvl5pPr>
              <a:buNone/>
              <a:defRPr sz="102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1576086" y="9826414"/>
            <a:ext cx="24027114" cy="29431830"/>
          </a:xfrm>
        </p:spPr>
        <p:txBody>
          <a:bodyPr/>
          <a:lstStyle>
            <a:lvl1pPr>
              <a:defRPr sz="15400"/>
            </a:lvl1pPr>
            <a:lvl2pPr>
              <a:defRPr sz="12800"/>
            </a:lvl2pPr>
            <a:lvl3pPr>
              <a:defRPr sz="11500"/>
            </a:lvl3pPr>
            <a:lvl4pPr>
              <a:defRPr sz="10200"/>
            </a:lvl4pPr>
            <a:lvl5pPr>
              <a:defRPr sz="10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26032888" y="9826414"/>
            <a:ext cx="24015802" cy="29431830"/>
          </a:xfrm>
        </p:spPr>
        <p:txBody>
          <a:bodyPr/>
          <a:lstStyle>
            <a:lvl1pPr>
              <a:defRPr sz="15400"/>
            </a:lvl1pPr>
            <a:lvl2pPr>
              <a:defRPr sz="12800"/>
            </a:lvl2pPr>
            <a:lvl3pPr>
              <a:defRPr sz="11500"/>
            </a:lvl3pPr>
            <a:lvl4pPr>
              <a:defRPr sz="10200"/>
            </a:lvl4pPr>
            <a:lvl5pPr>
              <a:defRPr sz="10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4E2C97A2-4052-4E18-A8F7-DB43CAC4A82D}" type="datetimeFigureOut">
              <a:rPr lang="en-US" smtClean="0"/>
              <a:pPr/>
              <a:t>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46085760" y="48361600"/>
            <a:ext cx="4267200" cy="1843430"/>
          </a:xfrm>
        </p:spPr>
        <p:txBody>
          <a:bodyPr/>
          <a:lstStyle/>
          <a:p>
            <a:fld id="{434CA35C-A13B-4240-99F7-7294D5F5EFED}" type="slidenum">
              <a:rPr lang="en-US" smtClean="0"/>
              <a:pPr/>
              <a:t>‹#›</a:t>
            </a:fld>
            <a:endParaRPr lang="en-US"/>
          </a:p>
        </p:txBody>
      </p:sp>
      <p:sp>
        <p:nvSpPr>
          <p:cNvPr id="11" name="Straight Connector 10"/>
          <p:cNvSpPr>
            <a:spLocks noChangeShapeType="1"/>
          </p:cNvSpPr>
          <p:nvPr/>
        </p:nvSpPr>
        <p:spPr bwMode="auto">
          <a:xfrm>
            <a:off x="2880360" y="44947844"/>
            <a:ext cx="48326040" cy="17778"/>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585216" tIns="292608" rIns="585216" bIns="292608"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1689811" y="3413760"/>
            <a:ext cx="48646080" cy="628131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E2C97A2-4052-4E18-A8F7-DB43CAC4A82D}" type="datetimeFigureOut">
              <a:rPr lang="en-US" smtClean="0"/>
              <a:pPr/>
              <a:t>11/3/2015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CA35C-A13B-4240-99F7-7294D5F5EFE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E2C97A2-4052-4E18-A8F7-DB43CAC4A82D}" type="datetimeFigureOut">
              <a:rPr lang="en-US" smtClean="0"/>
              <a:pPr/>
              <a:t>11/3/2015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CA35C-A13B-4240-99F7-7294D5F5EF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2880360" y="43673411"/>
            <a:ext cx="48326040" cy="17778"/>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585216" tIns="292608" rIns="585216" bIns="292608" anchor="t" compatLnSpc="1"/>
          <a:lstStyle/>
          <a:p>
            <a:endParaRPr kumimoji="0" lang="en-US"/>
          </a:p>
        </p:txBody>
      </p:sp>
      <p:sp>
        <p:nvSpPr>
          <p:cNvPr id="12" name="Title 11"/>
          <p:cNvSpPr>
            <a:spLocks noGrp="1"/>
          </p:cNvSpPr>
          <p:nvPr>
            <p:ph type="title"/>
          </p:nvPr>
        </p:nvSpPr>
        <p:spPr>
          <a:xfrm>
            <a:off x="2560320" y="40965120"/>
            <a:ext cx="47365920" cy="3887893"/>
          </a:xfrm>
        </p:spPr>
        <p:txBody>
          <a:bodyPr anchor="ctr"/>
          <a:lstStyle>
            <a:lvl1pPr algn="l">
              <a:buNone/>
              <a:defRPr sz="128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2560323" y="4551680"/>
            <a:ext cx="16846553" cy="35844480"/>
          </a:xfrm>
        </p:spPr>
        <p:txBody>
          <a:bodyPr/>
          <a:lstStyle>
            <a:lvl1pPr marL="0" indent="0">
              <a:buNone/>
              <a:defRPr sz="9000"/>
            </a:lvl1pPr>
            <a:lvl2pPr>
              <a:buNone/>
              <a:defRPr sz="7700"/>
            </a:lvl2pPr>
            <a:lvl3pPr>
              <a:buNone/>
              <a:defRPr sz="6400"/>
            </a:lvl3pPr>
            <a:lvl4pPr>
              <a:buNone/>
              <a:defRPr sz="5800"/>
            </a:lvl4pPr>
            <a:lvl5pPr>
              <a:buNone/>
              <a:defRPr sz="58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20020280" y="4551680"/>
            <a:ext cx="29905960" cy="35844480"/>
          </a:xfrm>
        </p:spPr>
        <p:txBody>
          <a:bodyPr/>
          <a:lstStyle>
            <a:lvl1pPr>
              <a:defRPr sz="20500"/>
            </a:lvl1pPr>
            <a:lvl2pPr>
              <a:defRPr sz="17900"/>
            </a:lvl2pPr>
            <a:lvl3pPr>
              <a:defRPr sz="15400"/>
            </a:lvl3pPr>
            <a:lvl4pPr>
              <a:defRPr sz="12800"/>
            </a:lvl4pPr>
            <a:lvl5pPr>
              <a:defRPr sz="12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E2C97A2-4052-4E18-A8F7-DB43CAC4A82D}" type="datetimeFigureOut">
              <a:rPr lang="en-US" smtClean="0"/>
              <a:pPr/>
              <a:t>11/3/2015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CA35C-A13B-4240-99F7-7294D5F5EFE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19629120" y="4604201"/>
            <a:ext cx="28163520" cy="2731008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205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4E2C97A2-4052-4E18-A8F7-DB43CAC4A82D}" type="datetimeFigureOut">
              <a:rPr lang="en-US" smtClean="0"/>
              <a:pPr/>
              <a:t>11/3/2015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34CA35C-A13B-4240-99F7-7294D5F5EFED}" type="slidenum">
              <a:rPr lang="en-US" smtClean="0"/>
              <a:pPr/>
              <a:t>‹#›</a:t>
            </a:fld>
            <a:endParaRPr lang="en-US"/>
          </a:p>
        </p:txBody>
      </p:sp>
      <p:sp>
        <p:nvSpPr>
          <p:cNvPr id="17" name="Title 16"/>
          <p:cNvSpPr>
            <a:spLocks noGrp="1"/>
          </p:cNvSpPr>
          <p:nvPr>
            <p:ph type="title"/>
          </p:nvPr>
        </p:nvSpPr>
        <p:spPr>
          <a:xfrm>
            <a:off x="2133600" y="37286742"/>
            <a:ext cx="32857440" cy="3899750"/>
          </a:xfrm>
        </p:spPr>
        <p:txBody>
          <a:bodyPr anchor="ctr"/>
          <a:lstStyle>
            <a:lvl1pPr algn="l">
              <a:buNone/>
              <a:defRPr sz="128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2133600" y="41314695"/>
            <a:ext cx="32857440" cy="5737013"/>
          </a:xfrm>
        </p:spPr>
        <p:txBody>
          <a:bodyPr lIns="702259" tIns="0"/>
          <a:lstStyle>
            <a:lvl1pPr marL="0" indent="0">
              <a:buNone/>
              <a:defRPr sz="9000"/>
            </a:lvl1pPr>
            <a:lvl2pPr>
              <a:defRPr sz="7700"/>
            </a:lvl2pPr>
            <a:lvl3pPr>
              <a:defRPr sz="6400"/>
            </a:lvl3pPr>
            <a:lvl4pPr>
              <a:defRPr sz="5800"/>
            </a:lvl4pPr>
            <a:lvl5pPr>
              <a:defRPr sz="58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2880360" y="7846709"/>
            <a:ext cx="48326040" cy="17778"/>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585216" tIns="292608" rIns="585216" bIns="292608" anchor="t" compatLnSpc="1"/>
          <a:lstStyle/>
          <a:p>
            <a:endParaRPr kumimoji="0" lang="en-US"/>
          </a:p>
        </p:txBody>
      </p:sp>
      <p:sp>
        <p:nvSpPr>
          <p:cNvPr id="8" name="Text Placeholder 7"/>
          <p:cNvSpPr>
            <a:spLocks noGrp="1"/>
          </p:cNvSpPr>
          <p:nvPr>
            <p:ph type="body" idx="1"/>
          </p:nvPr>
        </p:nvSpPr>
        <p:spPr>
          <a:xfrm>
            <a:off x="1706880" y="11604413"/>
            <a:ext cx="48646080" cy="33793857"/>
          </a:xfrm>
          <a:prstGeom prst="rect">
            <a:avLst/>
          </a:prstGeom>
        </p:spPr>
        <p:txBody>
          <a:bodyPr vert="horz" lIns="585216" tIns="292608" rIns="585216" bIns="292608">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36271200" y="568964"/>
            <a:ext cx="14081760" cy="2157307"/>
          </a:xfrm>
          <a:prstGeom prst="rect">
            <a:avLst/>
          </a:prstGeom>
        </p:spPr>
        <p:txBody>
          <a:bodyPr vert="horz" lIns="585216" tIns="292608" rIns="585216" bIns="292608"/>
          <a:lstStyle>
            <a:lvl1pPr algn="l" eaLnBrk="1" latinLnBrk="0" hangingPunct="1">
              <a:defRPr kumimoji="0" sz="7700">
                <a:solidFill>
                  <a:schemeClr val="accent1">
                    <a:shade val="75000"/>
                  </a:schemeClr>
                </a:solidFill>
              </a:defRPr>
            </a:lvl1pPr>
          </a:lstStyle>
          <a:p>
            <a:fld id="{4E2C97A2-4052-4E18-A8F7-DB43CAC4A82D}" type="datetimeFigureOut">
              <a:rPr lang="en-US" smtClean="0"/>
              <a:pPr/>
              <a:t>11/3/2015</a:t>
            </a:fld>
            <a:endParaRPr lang="en-US"/>
          </a:p>
        </p:txBody>
      </p:sp>
      <p:sp>
        <p:nvSpPr>
          <p:cNvPr id="28" name="Footer Placeholder 27"/>
          <p:cNvSpPr>
            <a:spLocks noGrp="1"/>
          </p:cNvSpPr>
          <p:nvPr>
            <p:ph type="ftr" sz="quarter" idx="3"/>
          </p:nvPr>
        </p:nvSpPr>
        <p:spPr>
          <a:xfrm>
            <a:off x="17495520" y="568964"/>
            <a:ext cx="18775680" cy="2157307"/>
          </a:xfrm>
          <a:prstGeom prst="rect">
            <a:avLst/>
          </a:prstGeom>
        </p:spPr>
        <p:txBody>
          <a:bodyPr vert="horz" lIns="585216" tIns="292608" rIns="585216" bIns="292608"/>
          <a:lstStyle>
            <a:lvl1pPr algn="r" eaLnBrk="1" latinLnBrk="0" hangingPunct="1">
              <a:defRPr kumimoji="0" sz="77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46085760" y="48361604"/>
            <a:ext cx="4267200" cy="1825413"/>
          </a:xfrm>
          <a:prstGeom prst="rect">
            <a:avLst/>
          </a:prstGeom>
        </p:spPr>
        <p:txBody>
          <a:bodyPr vert="horz" lIns="585216" tIns="292608" rIns="585216" bIns="292608"/>
          <a:lstStyle>
            <a:lvl1pPr algn="r" eaLnBrk="1" latinLnBrk="0" hangingPunct="1">
              <a:defRPr kumimoji="0" sz="7700">
                <a:solidFill>
                  <a:schemeClr val="accent1">
                    <a:shade val="75000"/>
                  </a:schemeClr>
                </a:solidFill>
              </a:defRPr>
            </a:lvl1pPr>
          </a:lstStyle>
          <a:p>
            <a:fld id="{434CA35C-A13B-4240-99F7-7294D5F5EFED}" type="slidenum">
              <a:rPr lang="en-US" smtClean="0"/>
              <a:pPr/>
              <a:t>‹#›</a:t>
            </a:fld>
            <a:endParaRPr lang="en-US"/>
          </a:p>
        </p:txBody>
      </p:sp>
      <p:sp>
        <p:nvSpPr>
          <p:cNvPr id="10" name="Title Placeholder 9"/>
          <p:cNvSpPr>
            <a:spLocks noGrp="1"/>
          </p:cNvSpPr>
          <p:nvPr>
            <p:ph type="title"/>
          </p:nvPr>
        </p:nvSpPr>
        <p:spPr>
          <a:xfrm>
            <a:off x="1706880" y="3413760"/>
            <a:ext cx="48646080" cy="6258560"/>
          </a:xfrm>
          <a:prstGeom prst="rect">
            <a:avLst/>
          </a:prstGeom>
        </p:spPr>
        <p:txBody>
          <a:bodyPr vert="horz" lIns="585216" tIns="292608" rIns="585216" bIns="292608"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2880360" y="7846709"/>
            <a:ext cx="48326040" cy="17778"/>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585216" tIns="292608" rIns="585216" bIns="292608" anchor="t" compatLnSpc="1"/>
          <a:lstStyle/>
          <a:p>
            <a:endParaRPr kumimoji="0" lang="en-US"/>
          </a:p>
        </p:txBody>
      </p:sp>
      <p:sp>
        <p:nvSpPr>
          <p:cNvPr id="12" name="Straight Connector 11"/>
          <p:cNvSpPr>
            <a:spLocks noChangeShapeType="1"/>
          </p:cNvSpPr>
          <p:nvPr/>
        </p:nvSpPr>
        <p:spPr bwMode="auto">
          <a:xfrm>
            <a:off x="2880360" y="7899633"/>
            <a:ext cx="48326040" cy="17778"/>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585216" tIns="292608" rIns="585216" bIns="292608"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230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2194560" indent="-2194560" algn="l" rtl="0" eaLnBrk="1" latinLnBrk="0" hangingPunct="1">
        <a:spcBef>
          <a:spcPct val="20000"/>
        </a:spcBef>
        <a:buClr>
          <a:schemeClr val="accent1"/>
        </a:buClr>
        <a:buSzPct val="70000"/>
        <a:buFont typeface="Wingdings 2"/>
        <a:buChar char=""/>
        <a:defRPr kumimoji="0" sz="20500" kern="1200">
          <a:solidFill>
            <a:schemeClr val="tx2"/>
          </a:solidFill>
          <a:latin typeface="+mn-lt"/>
          <a:ea typeface="+mn-ea"/>
          <a:cs typeface="+mn-cs"/>
        </a:defRPr>
      </a:lvl1pPr>
      <a:lvl2pPr marL="4754880" indent="-1828800" algn="l" rtl="0" eaLnBrk="1" latinLnBrk="0" hangingPunct="1">
        <a:spcBef>
          <a:spcPct val="20000"/>
        </a:spcBef>
        <a:buClr>
          <a:schemeClr val="accent1"/>
        </a:buClr>
        <a:buSzPct val="70000"/>
        <a:buFont typeface="Wingdings 2"/>
        <a:buChar char=""/>
        <a:defRPr kumimoji="0" sz="17900" kern="1200">
          <a:solidFill>
            <a:schemeClr val="tx2"/>
          </a:solidFill>
          <a:latin typeface="+mn-lt"/>
          <a:ea typeface="+mn-ea"/>
          <a:cs typeface="+mn-cs"/>
        </a:defRPr>
      </a:lvl2pPr>
      <a:lvl3pPr marL="7315200" indent="-1463040" algn="l" rtl="0" eaLnBrk="1" latinLnBrk="0" hangingPunct="1">
        <a:spcBef>
          <a:spcPct val="20000"/>
        </a:spcBef>
        <a:buClr>
          <a:schemeClr val="accent1"/>
        </a:buClr>
        <a:buSzPct val="70000"/>
        <a:buFont typeface="Wingdings 2"/>
        <a:buChar char=""/>
        <a:defRPr kumimoji="0" sz="15400" kern="1200">
          <a:solidFill>
            <a:schemeClr val="tx2"/>
          </a:solidFill>
          <a:latin typeface="+mn-lt"/>
          <a:ea typeface="+mn-ea"/>
          <a:cs typeface="+mn-cs"/>
        </a:defRPr>
      </a:lvl3pPr>
      <a:lvl4pPr marL="10241280" indent="-1463040" algn="l" rtl="0" eaLnBrk="1" latinLnBrk="0" hangingPunct="1">
        <a:spcBef>
          <a:spcPct val="20000"/>
        </a:spcBef>
        <a:buClr>
          <a:schemeClr val="accent1"/>
        </a:buClr>
        <a:buSzPct val="70000"/>
        <a:buFont typeface="Wingdings 2"/>
        <a:buChar char=""/>
        <a:defRPr kumimoji="0" sz="12800" kern="1200">
          <a:solidFill>
            <a:schemeClr val="tx2"/>
          </a:solidFill>
          <a:latin typeface="+mn-lt"/>
          <a:ea typeface="+mn-ea"/>
          <a:cs typeface="+mn-cs"/>
        </a:defRPr>
      </a:lvl4pPr>
      <a:lvl5pPr marL="13167360" indent="-1463040" algn="l" rtl="0" eaLnBrk="1" latinLnBrk="0" hangingPunct="1">
        <a:spcBef>
          <a:spcPct val="20000"/>
        </a:spcBef>
        <a:buClr>
          <a:schemeClr val="accent1"/>
        </a:buClr>
        <a:buSzPct val="60000"/>
        <a:buFont typeface="Wingdings 2"/>
        <a:buChar char=""/>
        <a:defRPr kumimoji="0" sz="11500" kern="1200">
          <a:solidFill>
            <a:schemeClr val="tx2"/>
          </a:solidFill>
          <a:latin typeface="+mn-lt"/>
          <a:ea typeface="+mn-ea"/>
          <a:cs typeface="+mn-cs"/>
        </a:defRPr>
      </a:lvl5pPr>
      <a:lvl6pPr marL="16093440" indent="-1463040" algn="l" rtl="0" eaLnBrk="1" latinLnBrk="0" hangingPunct="1">
        <a:spcBef>
          <a:spcPct val="20000"/>
        </a:spcBef>
        <a:buClr>
          <a:schemeClr val="accent1"/>
        </a:buClr>
        <a:buSzPct val="60000"/>
        <a:buFont typeface="Wingdings 2"/>
        <a:buChar char=""/>
        <a:defRPr kumimoji="0" sz="11500" kern="1200">
          <a:solidFill>
            <a:schemeClr val="tx2"/>
          </a:solidFill>
          <a:latin typeface="+mn-lt"/>
          <a:ea typeface="+mn-ea"/>
          <a:cs typeface="+mn-cs"/>
        </a:defRPr>
      </a:lvl6pPr>
      <a:lvl7pPr marL="19019520" indent="-1463040" algn="l" rtl="0" eaLnBrk="1" latinLnBrk="0" hangingPunct="1">
        <a:spcBef>
          <a:spcPct val="20000"/>
        </a:spcBef>
        <a:buClr>
          <a:schemeClr val="accent1"/>
        </a:buClr>
        <a:buSzPct val="60000"/>
        <a:buFont typeface="Wingdings 2"/>
        <a:buChar char=""/>
        <a:defRPr kumimoji="0" sz="10200" kern="1200">
          <a:solidFill>
            <a:schemeClr val="tx2"/>
          </a:solidFill>
          <a:latin typeface="+mn-lt"/>
          <a:ea typeface="+mn-ea"/>
          <a:cs typeface="+mn-cs"/>
        </a:defRPr>
      </a:lvl7pPr>
      <a:lvl8pPr marL="21945600" indent="-1463040" algn="l" rtl="0" eaLnBrk="1" latinLnBrk="0" hangingPunct="1">
        <a:spcBef>
          <a:spcPct val="20000"/>
        </a:spcBef>
        <a:buClr>
          <a:schemeClr val="accent1"/>
        </a:buClr>
        <a:buSzPct val="60000"/>
        <a:buFont typeface="Wingdings 2"/>
        <a:buChar char=""/>
        <a:defRPr kumimoji="0" sz="10200" kern="1200" baseline="0">
          <a:solidFill>
            <a:schemeClr val="tx2"/>
          </a:solidFill>
          <a:latin typeface="+mn-lt"/>
          <a:ea typeface="+mn-ea"/>
          <a:cs typeface="+mn-cs"/>
        </a:defRPr>
      </a:lvl8pPr>
      <a:lvl9pPr marL="24871680" indent="-1463040" algn="l" rtl="0" eaLnBrk="1" latinLnBrk="0" hangingPunct="1">
        <a:spcBef>
          <a:spcPct val="20000"/>
        </a:spcBef>
        <a:buClr>
          <a:schemeClr val="accent1"/>
        </a:buClr>
        <a:buSzPct val="60000"/>
        <a:buFont typeface="Wingdings 2"/>
        <a:buChar char=""/>
        <a:defRPr kumimoji="0" sz="90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926080" algn="l" rtl="0" eaLnBrk="1" latinLnBrk="0" hangingPunct="1">
        <a:defRPr kumimoji="0" kern="1200">
          <a:solidFill>
            <a:schemeClr val="tx1"/>
          </a:solidFill>
          <a:latin typeface="+mn-lt"/>
          <a:ea typeface="+mn-ea"/>
          <a:cs typeface="+mn-cs"/>
        </a:defRPr>
      </a:lvl2pPr>
      <a:lvl3pPr marL="5852160" algn="l" rtl="0" eaLnBrk="1" latinLnBrk="0" hangingPunct="1">
        <a:defRPr kumimoji="0" kern="1200">
          <a:solidFill>
            <a:schemeClr val="tx1"/>
          </a:solidFill>
          <a:latin typeface="+mn-lt"/>
          <a:ea typeface="+mn-ea"/>
          <a:cs typeface="+mn-cs"/>
        </a:defRPr>
      </a:lvl3pPr>
      <a:lvl4pPr marL="8778240" algn="l" rtl="0" eaLnBrk="1" latinLnBrk="0" hangingPunct="1">
        <a:defRPr kumimoji="0" kern="1200">
          <a:solidFill>
            <a:schemeClr val="tx1"/>
          </a:solidFill>
          <a:latin typeface="+mn-lt"/>
          <a:ea typeface="+mn-ea"/>
          <a:cs typeface="+mn-cs"/>
        </a:defRPr>
      </a:lvl4pPr>
      <a:lvl5pPr marL="11704320" algn="l" rtl="0" eaLnBrk="1" latinLnBrk="0" hangingPunct="1">
        <a:defRPr kumimoji="0" kern="1200">
          <a:solidFill>
            <a:schemeClr val="tx1"/>
          </a:solidFill>
          <a:latin typeface="+mn-lt"/>
          <a:ea typeface="+mn-ea"/>
          <a:cs typeface="+mn-cs"/>
        </a:defRPr>
      </a:lvl5pPr>
      <a:lvl6pPr marL="14630400" algn="l" rtl="0" eaLnBrk="1" latinLnBrk="0" hangingPunct="1">
        <a:defRPr kumimoji="0" kern="1200">
          <a:solidFill>
            <a:schemeClr val="tx1"/>
          </a:solidFill>
          <a:latin typeface="+mn-lt"/>
          <a:ea typeface="+mn-ea"/>
          <a:cs typeface="+mn-cs"/>
        </a:defRPr>
      </a:lvl6pPr>
      <a:lvl7pPr marL="17556480" algn="l" rtl="0" eaLnBrk="1" latinLnBrk="0" hangingPunct="1">
        <a:defRPr kumimoji="0" kern="1200">
          <a:solidFill>
            <a:schemeClr val="tx1"/>
          </a:solidFill>
          <a:latin typeface="+mn-lt"/>
          <a:ea typeface="+mn-ea"/>
          <a:cs typeface="+mn-cs"/>
        </a:defRPr>
      </a:lvl7pPr>
      <a:lvl8pPr marL="20482560" algn="l" rtl="0" eaLnBrk="1" latinLnBrk="0" hangingPunct="1">
        <a:defRPr kumimoji="0" kern="1200">
          <a:solidFill>
            <a:schemeClr val="tx1"/>
          </a:solidFill>
          <a:latin typeface="+mn-lt"/>
          <a:ea typeface="+mn-ea"/>
          <a:cs typeface="+mn-cs"/>
        </a:defRPr>
      </a:lvl8pPr>
      <a:lvl9pPr marL="2340864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hyperlink" Target="mailto:L.marwa@cgair.org" TargetMode="Externa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05200" y="5154440"/>
            <a:ext cx="45018960" cy="5587366"/>
          </a:xfrm>
          <a:prstGeom prst="rect">
            <a:avLst/>
          </a:prstGeom>
          <a:noFill/>
        </p:spPr>
        <p:txBody>
          <a:bodyPr wrap="square" lIns="504125" tIns="252065" rIns="504125" bIns="252065" rtlCol="0">
            <a:spAutoFit/>
          </a:bodyPr>
          <a:lstStyle/>
          <a:p>
            <a:pPr algn="ctr"/>
            <a:r>
              <a:rPr lang="en-US" sz="11000" b="1" dirty="0">
                <a:solidFill>
                  <a:srgbClr val="008000"/>
                </a:solidFill>
                <a:latin typeface="Times New Roman" pitchFamily="18" charset="0"/>
                <a:cs typeface="Times New Roman" pitchFamily="18" charset="0"/>
              </a:rPr>
              <a:t>Characterization and quantification of indigenous chicken production, feeding and management systems in Babati  district, Tanzania.</a:t>
            </a:r>
          </a:p>
          <a:p>
            <a:pPr algn="ctr"/>
            <a:endParaRPr lang="en-US" sz="11000" dirty="0">
              <a:solidFill>
                <a:srgbClr val="008000"/>
              </a:solidFill>
              <a:latin typeface="Times New Roman" pitchFamily="18" charset="0"/>
              <a:cs typeface="Times New Roman" pitchFamily="18" charset="0"/>
            </a:endParaRPr>
          </a:p>
        </p:txBody>
      </p:sp>
      <p:sp>
        <p:nvSpPr>
          <p:cNvPr id="6" name="TextBox 5"/>
          <p:cNvSpPr txBox="1"/>
          <p:nvPr/>
        </p:nvSpPr>
        <p:spPr>
          <a:xfrm>
            <a:off x="4648200" y="8763001"/>
            <a:ext cx="42672000" cy="6972361"/>
          </a:xfrm>
          <a:prstGeom prst="rect">
            <a:avLst/>
          </a:prstGeom>
          <a:noFill/>
        </p:spPr>
        <p:txBody>
          <a:bodyPr wrap="square" lIns="504125" tIns="252065" rIns="504125" bIns="252065" rtlCol="0">
            <a:spAutoFit/>
          </a:bodyPr>
          <a:lstStyle/>
          <a:p>
            <a:pPr algn="ctr"/>
            <a:r>
              <a:rPr lang="en-AU" sz="7200" b="1" dirty="0">
                <a:solidFill>
                  <a:schemeClr val="accent6">
                    <a:lumMod val="50000"/>
                  </a:schemeClr>
                </a:solidFill>
                <a:latin typeface="Times New Roman" pitchFamily="18" charset="0"/>
                <a:cs typeface="Times New Roman" pitchFamily="18" charset="0"/>
              </a:rPr>
              <a:t>L.J.Marwa</a:t>
            </a:r>
            <a:r>
              <a:rPr lang="en-AU" sz="7200" b="1" baseline="30000" dirty="0">
                <a:solidFill>
                  <a:schemeClr val="accent6">
                    <a:lumMod val="50000"/>
                  </a:schemeClr>
                </a:solidFill>
                <a:latin typeface="Times New Roman" pitchFamily="18" charset="0"/>
                <a:cs typeface="Times New Roman" pitchFamily="18" charset="0"/>
              </a:rPr>
              <a:t>1,2</a:t>
            </a:r>
            <a:r>
              <a:rPr lang="en-AU" sz="7200" b="1" dirty="0">
                <a:solidFill>
                  <a:schemeClr val="accent6">
                    <a:lumMod val="50000"/>
                  </a:schemeClr>
                </a:solidFill>
                <a:latin typeface="Times New Roman" pitchFamily="18" charset="0"/>
                <a:cs typeface="Times New Roman" pitchFamily="18" charset="0"/>
              </a:rPr>
              <a:t> and B.Lukuyu</a:t>
            </a:r>
            <a:r>
              <a:rPr lang="en-AU" sz="7200" b="1" baseline="30000" dirty="0">
                <a:solidFill>
                  <a:schemeClr val="accent6">
                    <a:lumMod val="50000"/>
                  </a:schemeClr>
                </a:solidFill>
                <a:latin typeface="Times New Roman" pitchFamily="18" charset="0"/>
                <a:cs typeface="Times New Roman" pitchFamily="18" charset="0"/>
              </a:rPr>
              <a:t>1 </a:t>
            </a:r>
            <a:endParaRPr lang="en-AU" sz="7200" b="1" dirty="0">
              <a:solidFill>
                <a:schemeClr val="accent6">
                  <a:lumMod val="50000"/>
                </a:schemeClr>
              </a:solidFill>
              <a:latin typeface="Times New Roman" pitchFamily="18" charset="0"/>
              <a:cs typeface="Times New Roman" pitchFamily="18" charset="0"/>
            </a:endParaRPr>
          </a:p>
          <a:p>
            <a:pPr algn="ctr"/>
            <a:r>
              <a:rPr lang="en-AU" sz="7200" b="1" baseline="30000" dirty="0">
                <a:solidFill>
                  <a:schemeClr val="accent6">
                    <a:lumMod val="50000"/>
                  </a:schemeClr>
                </a:solidFill>
                <a:latin typeface="Times New Roman" pitchFamily="18" charset="0"/>
                <a:cs typeface="Times New Roman" pitchFamily="18" charset="0"/>
              </a:rPr>
              <a:t>1</a:t>
            </a:r>
            <a:r>
              <a:rPr lang="en-AU" sz="7200" b="1" dirty="0">
                <a:solidFill>
                  <a:schemeClr val="accent6">
                    <a:lumMod val="50000"/>
                  </a:schemeClr>
                </a:solidFill>
                <a:latin typeface="Times New Roman" pitchFamily="18" charset="0"/>
                <a:cs typeface="Times New Roman" pitchFamily="18" charset="0"/>
              </a:rPr>
              <a:t> International Livestock Research Institute  </a:t>
            </a:r>
            <a:r>
              <a:rPr lang="en-AU" sz="7200" b="1" baseline="30000" dirty="0">
                <a:solidFill>
                  <a:schemeClr val="accent6">
                    <a:lumMod val="50000"/>
                  </a:schemeClr>
                </a:solidFill>
                <a:latin typeface="Times New Roman" pitchFamily="18" charset="0"/>
                <a:cs typeface="Times New Roman" pitchFamily="18" charset="0"/>
              </a:rPr>
              <a:t>2 </a:t>
            </a:r>
            <a:r>
              <a:rPr lang="en-AU" sz="7200" b="1" dirty="0">
                <a:solidFill>
                  <a:schemeClr val="accent6">
                    <a:lumMod val="50000"/>
                  </a:schemeClr>
                </a:solidFill>
                <a:latin typeface="Times New Roman" pitchFamily="18" charset="0"/>
                <a:cs typeface="Times New Roman" pitchFamily="18" charset="0"/>
              </a:rPr>
              <a:t>Tanzania Livestock Research Institute</a:t>
            </a:r>
          </a:p>
          <a:p>
            <a:pPr algn="ctr"/>
            <a:r>
              <a:rPr lang="en-AU" sz="7200" b="1" dirty="0">
                <a:solidFill>
                  <a:schemeClr val="accent6">
                    <a:lumMod val="50000"/>
                  </a:schemeClr>
                </a:solidFill>
                <a:latin typeface="Times New Roman" pitchFamily="18" charset="0"/>
                <a:cs typeface="Times New Roman" pitchFamily="18" charset="0"/>
              </a:rPr>
              <a:t>Corresponding author </a:t>
            </a:r>
            <a:r>
              <a:rPr lang="en-AU" sz="7200" b="1" dirty="0">
                <a:solidFill>
                  <a:srgbClr val="0070C0"/>
                </a:solidFill>
                <a:latin typeface="Times New Roman" pitchFamily="18" charset="0"/>
                <a:cs typeface="Times New Roman" pitchFamily="18" charset="0"/>
                <a:hlinkClick r:id="rId2"/>
              </a:rPr>
              <a:t>L.marwa@cgair.org</a:t>
            </a:r>
            <a:endParaRPr lang="en-AU" sz="7200" b="1" dirty="0">
              <a:solidFill>
                <a:srgbClr val="0070C0"/>
              </a:solidFill>
              <a:latin typeface="Times New Roman" pitchFamily="18" charset="0"/>
              <a:cs typeface="Times New Roman" pitchFamily="18" charset="0"/>
            </a:endParaRPr>
          </a:p>
          <a:p>
            <a:pPr algn="ctr"/>
            <a:r>
              <a:rPr lang="en-AU" dirty="0">
                <a:latin typeface="Times New Roman" pitchFamily="18" charset="0"/>
                <a:cs typeface="Times New Roman" pitchFamily="18" charset="0"/>
              </a:rPr>
              <a:t> </a:t>
            </a:r>
          </a:p>
          <a:p>
            <a:pPr algn="ctr"/>
            <a:endParaRPr lang="en-US" dirty="0">
              <a:latin typeface="Times New Roman" pitchFamily="18" charset="0"/>
              <a:cs typeface="Times New Roman" pitchFamily="18" charset="0"/>
            </a:endParaRPr>
          </a:p>
        </p:txBody>
      </p:sp>
      <p:sp>
        <p:nvSpPr>
          <p:cNvPr id="9" name="TextBox 8"/>
          <p:cNvSpPr txBox="1"/>
          <p:nvPr/>
        </p:nvSpPr>
        <p:spPr>
          <a:xfrm>
            <a:off x="2209800" y="13182601"/>
            <a:ext cx="14401800" cy="25131178"/>
          </a:xfrm>
          <a:prstGeom prst="rect">
            <a:avLst/>
          </a:prstGeom>
          <a:noFill/>
        </p:spPr>
        <p:txBody>
          <a:bodyPr wrap="square" lIns="504125" tIns="252065" rIns="504125" bIns="252065" rtlCol="0">
            <a:spAutoFit/>
          </a:bodyPr>
          <a:lstStyle/>
          <a:p>
            <a:pPr algn="just"/>
            <a:r>
              <a:rPr lang="en-US" sz="8000" b="1" dirty="0">
                <a:solidFill>
                  <a:schemeClr val="accent6">
                    <a:lumMod val="50000"/>
                  </a:schemeClr>
                </a:solidFill>
                <a:latin typeface="Times New Roman" pitchFamily="18" charset="0"/>
                <a:cs typeface="Times New Roman" pitchFamily="18" charset="0"/>
              </a:rPr>
              <a:t>Introduction</a:t>
            </a:r>
            <a:endParaRPr lang="en-US" sz="8000" dirty="0">
              <a:solidFill>
                <a:schemeClr val="accent6">
                  <a:lumMod val="50000"/>
                </a:schemeClr>
              </a:solidFill>
              <a:latin typeface="Times New Roman" pitchFamily="18" charset="0"/>
              <a:cs typeface="Times New Roman" pitchFamily="18" charset="0"/>
            </a:endParaRPr>
          </a:p>
          <a:p>
            <a:pPr algn="just"/>
            <a:r>
              <a:rPr lang="en-US" sz="8000" dirty="0">
                <a:latin typeface="Times New Roman" pitchFamily="18" charset="0"/>
                <a:cs typeface="Times New Roman" pitchFamily="18" charset="0"/>
              </a:rPr>
              <a:t>Majority of rural households in Tanzania keep </a:t>
            </a:r>
            <a:r>
              <a:rPr lang="en-US" sz="8000" dirty="0" smtClean="0">
                <a:latin typeface="Times New Roman" pitchFamily="18" charset="0"/>
                <a:cs typeface="Times New Roman" pitchFamily="18" charset="0"/>
              </a:rPr>
              <a:t>indigenous </a:t>
            </a:r>
            <a:r>
              <a:rPr lang="en-US" sz="8000" dirty="0">
                <a:latin typeface="Times New Roman" pitchFamily="18" charset="0"/>
                <a:cs typeface="Times New Roman" pitchFamily="18" charset="0"/>
              </a:rPr>
              <a:t>chickens or their crosses as </a:t>
            </a:r>
            <a:r>
              <a:rPr lang="en-US" sz="8000" dirty="0" smtClean="0">
                <a:latin typeface="Times New Roman" pitchFamily="18" charset="0"/>
                <a:cs typeface="Times New Roman" pitchFamily="18" charset="0"/>
              </a:rPr>
              <a:t>the </a:t>
            </a:r>
            <a:r>
              <a:rPr lang="en-US" sz="8000" dirty="0">
                <a:latin typeface="Times New Roman" pitchFamily="18" charset="0"/>
                <a:cs typeface="Times New Roman" pitchFamily="18" charset="0"/>
              </a:rPr>
              <a:t>primary source of protein and </a:t>
            </a:r>
            <a:r>
              <a:rPr lang="en-US" sz="8000" dirty="0" smtClean="0">
                <a:latin typeface="Times New Roman" pitchFamily="18" charset="0"/>
                <a:cs typeface="Times New Roman" pitchFamily="18" charset="0"/>
              </a:rPr>
              <a:t>income. </a:t>
            </a:r>
            <a:r>
              <a:rPr lang="en-US" sz="8000" dirty="0">
                <a:latin typeface="Times New Roman" pitchFamily="18" charset="0"/>
                <a:cs typeface="Times New Roman" pitchFamily="18" charset="0"/>
              </a:rPr>
              <a:t>The chickens are reared either under free range system, semi-intensive system or intensive system. However, the sector is prone to high mortality and low productivity which need to be addressed. The current study was therefore conducted to characterize the existing indigenous chicken production, feeding and management </a:t>
            </a:r>
            <a:r>
              <a:rPr lang="en-US" sz="7200" dirty="0">
                <a:latin typeface="Times New Roman" pitchFamily="18" charset="0"/>
                <a:cs typeface="Times New Roman" pitchFamily="18" charset="0"/>
              </a:rPr>
              <a:t>systems</a:t>
            </a:r>
            <a:r>
              <a:rPr lang="en-US" sz="8000" dirty="0">
                <a:latin typeface="Times New Roman" pitchFamily="18" charset="0"/>
                <a:cs typeface="Times New Roman" pitchFamily="18" charset="0"/>
              </a:rPr>
              <a:t> for future improvement intervention.</a:t>
            </a:r>
          </a:p>
          <a:p>
            <a:pPr algn="just"/>
            <a:r>
              <a:rPr lang="en-US" sz="8000" dirty="0">
                <a:latin typeface="Times New Roman" pitchFamily="18" charset="0"/>
                <a:cs typeface="Times New Roman" pitchFamily="18" charset="0"/>
              </a:rPr>
              <a:t> </a:t>
            </a:r>
          </a:p>
          <a:p>
            <a:pPr algn="just"/>
            <a:endParaRPr lang="en-US" sz="8000" dirty="0">
              <a:latin typeface="Times New Roman" pitchFamily="18" charset="0"/>
              <a:cs typeface="Times New Roman" pitchFamily="18" charset="0"/>
            </a:endParaRPr>
          </a:p>
        </p:txBody>
      </p:sp>
      <p:sp>
        <p:nvSpPr>
          <p:cNvPr id="10" name="TextBox 9"/>
          <p:cNvSpPr txBox="1"/>
          <p:nvPr/>
        </p:nvSpPr>
        <p:spPr>
          <a:xfrm>
            <a:off x="1981200" y="36195000"/>
            <a:ext cx="14364832" cy="12820116"/>
          </a:xfrm>
          <a:prstGeom prst="rect">
            <a:avLst/>
          </a:prstGeom>
          <a:noFill/>
        </p:spPr>
        <p:txBody>
          <a:bodyPr wrap="square" lIns="504125" tIns="252065" rIns="504125" bIns="252065" rtlCol="0">
            <a:spAutoFit/>
          </a:bodyPr>
          <a:lstStyle/>
          <a:p>
            <a:pPr algn="just"/>
            <a:r>
              <a:rPr lang="en-US" sz="8000" b="1" dirty="0">
                <a:solidFill>
                  <a:schemeClr val="accent6">
                    <a:lumMod val="50000"/>
                  </a:schemeClr>
                </a:solidFill>
                <a:latin typeface="Times New Roman" pitchFamily="18" charset="0"/>
                <a:cs typeface="Times New Roman" pitchFamily="18" charset="0"/>
              </a:rPr>
              <a:t>Results</a:t>
            </a:r>
            <a:endParaRPr lang="en-US" sz="8000" dirty="0">
              <a:solidFill>
                <a:schemeClr val="accent6">
                  <a:lumMod val="50000"/>
                </a:schemeClr>
              </a:solidFill>
              <a:latin typeface="Times New Roman" pitchFamily="18" charset="0"/>
              <a:cs typeface="Times New Roman" pitchFamily="18" charset="0"/>
            </a:endParaRPr>
          </a:p>
          <a:p>
            <a:pPr algn="just"/>
            <a:r>
              <a:rPr lang="en-US" sz="8000" dirty="0">
                <a:latin typeface="Times New Roman" pitchFamily="18" charset="0"/>
                <a:cs typeface="Times New Roman" pitchFamily="18" charset="0"/>
              </a:rPr>
              <a:t>The findings show that </a:t>
            </a:r>
            <a:r>
              <a:rPr lang="en-US" sz="8000" dirty="0" smtClean="0">
                <a:latin typeface="Times New Roman" pitchFamily="18" charset="0"/>
                <a:cs typeface="Times New Roman" pitchFamily="18" charset="0"/>
              </a:rPr>
              <a:t>96.5% of the chickens kept in </a:t>
            </a:r>
            <a:r>
              <a:rPr lang="en-US" sz="8000" dirty="0">
                <a:latin typeface="Times New Roman" pitchFamily="18" charset="0"/>
                <a:cs typeface="Times New Roman" pitchFamily="18" charset="0"/>
              </a:rPr>
              <a:t>Babati </a:t>
            </a:r>
            <a:r>
              <a:rPr lang="en-US" sz="8000" dirty="0" smtClean="0">
                <a:latin typeface="Times New Roman" pitchFamily="18" charset="0"/>
                <a:cs typeface="Times New Roman" pitchFamily="18" charset="0"/>
              </a:rPr>
              <a:t>district are indigenous ones and  they are mostly handled by women. The mean chickens’ population per household was 5. Most of the village households (53.2%) were keeping their chickens under extensive system </a:t>
            </a:r>
            <a:endParaRPr lang="en-US" sz="8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a:srcRect/>
          <a:stretch>
            <a:fillRect/>
          </a:stretch>
        </p:blipFill>
        <p:spPr bwMode="auto">
          <a:xfrm>
            <a:off x="35509200" y="22860000"/>
            <a:ext cx="15697200" cy="10820400"/>
          </a:xfrm>
          <a:prstGeom prst="rect">
            <a:avLst/>
          </a:prstGeom>
          <a:noFill/>
          <a:ln w="9525" algn="ctr">
            <a:noFill/>
            <a:miter lim="800000"/>
            <a:headEnd/>
            <a:tailEnd/>
          </a:ln>
          <a:effectLst/>
        </p:spPr>
      </p:pic>
      <p:pic>
        <p:nvPicPr>
          <p:cNvPr id="19" name="Picture 18" descr="C:\Users\user\Documents\Picture2.png"/>
          <p:cNvPicPr/>
          <p:nvPr/>
        </p:nvPicPr>
        <p:blipFill>
          <a:blip r:embed="rId4" cstate="print"/>
          <a:srcRect/>
          <a:stretch>
            <a:fillRect/>
          </a:stretch>
        </p:blipFill>
        <p:spPr bwMode="auto">
          <a:xfrm>
            <a:off x="0" y="0"/>
            <a:ext cx="51206400" cy="4900943"/>
          </a:xfrm>
          <a:prstGeom prst="rect">
            <a:avLst/>
          </a:prstGeom>
          <a:noFill/>
          <a:ln w="9525">
            <a:noFill/>
            <a:miter lim="800000"/>
            <a:headEnd/>
            <a:tailEnd/>
          </a:ln>
        </p:spPr>
      </p:pic>
      <p:pic>
        <p:nvPicPr>
          <p:cNvPr id="1030" name="Picture 3" descr="Picture3"/>
          <p:cNvPicPr>
            <a:picLocks noChangeAspect="1" noChangeArrowheads="1"/>
          </p:cNvPicPr>
          <p:nvPr/>
        </p:nvPicPr>
        <p:blipFill>
          <a:blip r:embed="rId5"/>
          <a:srcRect/>
          <a:stretch>
            <a:fillRect/>
          </a:stretch>
        </p:blipFill>
        <p:spPr bwMode="auto">
          <a:xfrm>
            <a:off x="7239000" y="49225200"/>
            <a:ext cx="16383000" cy="1981200"/>
          </a:xfrm>
          <a:prstGeom prst="rect">
            <a:avLst/>
          </a:prstGeom>
          <a:noFill/>
          <a:ln w="9525" algn="ctr">
            <a:miter lim="800000"/>
            <a:headEnd/>
            <a:tailEnd/>
          </a:ln>
        </p:spPr>
      </p:pic>
      <p:pic>
        <p:nvPicPr>
          <p:cNvPr id="1033" name="Picture 9"/>
          <p:cNvPicPr>
            <a:picLocks noChangeAspect="1" noChangeArrowheads="1"/>
          </p:cNvPicPr>
          <p:nvPr/>
        </p:nvPicPr>
        <p:blipFill>
          <a:blip r:embed="rId6"/>
          <a:srcRect/>
          <a:stretch>
            <a:fillRect/>
          </a:stretch>
        </p:blipFill>
        <p:spPr bwMode="auto">
          <a:xfrm>
            <a:off x="23698200" y="49225200"/>
            <a:ext cx="4114800" cy="1981200"/>
          </a:xfrm>
          <a:prstGeom prst="rect">
            <a:avLst/>
          </a:prstGeom>
          <a:noFill/>
          <a:ln w="9525" algn="ctr">
            <a:noFill/>
            <a:miter lim="800000"/>
            <a:headEnd/>
            <a:tailEnd/>
          </a:ln>
          <a:effectLst/>
        </p:spPr>
      </p:pic>
      <p:pic>
        <p:nvPicPr>
          <p:cNvPr id="1034" name="Picture 10" descr="ANd9GcRLlsKqOf9Jik-OcozS6YI2PP9YsXhdpoL60KI0Tj6DALNcLUexAsALNg"/>
          <p:cNvPicPr>
            <a:picLocks noChangeAspect="1" noChangeArrowheads="1"/>
          </p:cNvPicPr>
          <p:nvPr/>
        </p:nvPicPr>
        <p:blipFill>
          <a:blip r:embed="rId7"/>
          <a:srcRect/>
          <a:stretch>
            <a:fillRect/>
          </a:stretch>
        </p:blipFill>
        <p:spPr bwMode="auto">
          <a:xfrm>
            <a:off x="27736800" y="49225200"/>
            <a:ext cx="3352800" cy="1981200"/>
          </a:xfrm>
          <a:prstGeom prst="rect">
            <a:avLst/>
          </a:prstGeom>
          <a:noFill/>
          <a:ln w="9525" algn="ctr">
            <a:noFill/>
            <a:miter lim="800000"/>
            <a:headEnd/>
            <a:tailEnd/>
          </a:ln>
        </p:spPr>
      </p:pic>
      <p:sp>
        <p:nvSpPr>
          <p:cNvPr id="27" name="TextBox 26"/>
          <p:cNvSpPr txBox="1"/>
          <p:nvPr/>
        </p:nvSpPr>
        <p:spPr>
          <a:xfrm>
            <a:off x="35204400" y="46643454"/>
            <a:ext cx="16002000" cy="2862322"/>
          </a:xfrm>
          <a:prstGeom prst="rect">
            <a:avLst/>
          </a:prstGeom>
          <a:noFill/>
        </p:spPr>
        <p:txBody>
          <a:bodyPr wrap="square" rtlCol="0">
            <a:spAutoFit/>
          </a:bodyPr>
          <a:lstStyle/>
          <a:p>
            <a:r>
              <a:rPr lang="en-US" sz="6000" b="1" dirty="0" smtClean="0">
                <a:latin typeface="Times New Roman" pitchFamily="18" charset="0"/>
                <a:cs typeface="Times New Roman" pitchFamily="18" charset="0"/>
              </a:rPr>
              <a:t>Acknowledgment</a:t>
            </a:r>
          </a:p>
          <a:p>
            <a:r>
              <a:rPr lang="en-US" sz="6000" dirty="0" smtClean="0">
                <a:latin typeface="Times New Roman" pitchFamily="18" charset="0"/>
                <a:cs typeface="Times New Roman" pitchFamily="18" charset="0"/>
              </a:rPr>
              <a:t>Funding of this research from Africa RISING in collaboration with ILRI is highly acknowledged.</a:t>
            </a:r>
            <a:endParaRPr lang="en-US" sz="6000" dirty="0">
              <a:latin typeface="Times New Roman" pitchFamily="18" charset="0"/>
              <a:cs typeface="Times New Roman" pitchFamily="18" charset="0"/>
            </a:endParaRPr>
          </a:p>
        </p:txBody>
      </p:sp>
      <p:pic>
        <p:nvPicPr>
          <p:cNvPr id="35" name="Picture 34"/>
          <p:cNvPicPr/>
          <p:nvPr/>
        </p:nvPicPr>
        <p:blipFill>
          <a:blip r:embed="rId8"/>
          <a:srcRect l="5648" t="9758" r="64346" b="58658"/>
          <a:stretch>
            <a:fillRect/>
          </a:stretch>
        </p:blipFill>
        <p:spPr bwMode="auto">
          <a:xfrm>
            <a:off x="17754600" y="37642800"/>
            <a:ext cx="16230600" cy="11430000"/>
          </a:xfrm>
          <a:prstGeom prst="rect">
            <a:avLst/>
          </a:prstGeom>
          <a:noFill/>
        </p:spPr>
      </p:pic>
      <p:sp>
        <p:nvSpPr>
          <p:cNvPr id="36" name="TextBox 35"/>
          <p:cNvSpPr txBox="1"/>
          <p:nvPr/>
        </p:nvSpPr>
        <p:spPr>
          <a:xfrm>
            <a:off x="35513578" y="33147000"/>
            <a:ext cx="15692822" cy="938719"/>
          </a:xfrm>
          <a:prstGeom prst="rect">
            <a:avLst/>
          </a:prstGeom>
          <a:noFill/>
        </p:spPr>
        <p:txBody>
          <a:bodyPr wrap="square" rtlCol="0">
            <a:spAutoFit/>
          </a:bodyPr>
          <a:lstStyle/>
          <a:p>
            <a:r>
              <a:rPr lang="en-US" sz="5500" dirty="0" smtClean="0"/>
              <a:t>Fig 3: Price fluctuation of chickens over the year </a:t>
            </a:r>
            <a:endParaRPr lang="en-US" sz="5500" dirty="0"/>
          </a:p>
        </p:txBody>
      </p:sp>
      <p:sp>
        <p:nvSpPr>
          <p:cNvPr id="40" name="Rectangle 39"/>
          <p:cNvSpPr/>
          <p:nvPr/>
        </p:nvSpPr>
        <p:spPr>
          <a:xfrm>
            <a:off x="17983200" y="13182601"/>
            <a:ext cx="16459200" cy="28407777"/>
          </a:xfrm>
          <a:prstGeom prst="rect">
            <a:avLst/>
          </a:prstGeom>
          <a:noFill/>
        </p:spPr>
        <p:txBody>
          <a:bodyPr wrap="square">
            <a:spAutoFit/>
          </a:bodyPr>
          <a:lstStyle/>
          <a:p>
            <a:pPr algn="just"/>
            <a:r>
              <a:rPr lang="en-US" sz="8000" dirty="0" smtClean="0">
                <a:latin typeface="Times New Roman" pitchFamily="18" charset="0"/>
                <a:cs typeface="Times New Roman" pitchFamily="18" charset="0"/>
              </a:rPr>
              <a:t>leaving them to scavenge for feeds with rare supplementations of handful </a:t>
            </a:r>
            <a:r>
              <a:rPr lang="en-US" sz="7200" dirty="0" smtClean="0">
                <a:latin typeface="Times New Roman" pitchFamily="18" charset="0"/>
                <a:cs typeface="Times New Roman" pitchFamily="18" charset="0"/>
              </a:rPr>
              <a:t>unbalanced</a:t>
            </a:r>
            <a:r>
              <a:rPr lang="en-US" sz="8000" dirty="0" smtClean="0">
                <a:latin typeface="Times New Roman" pitchFamily="18" charset="0"/>
                <a:cs typeface="Times New Roman" pitchFamily="18" charset="0"/>
              </a:rPr>
              <a:t>  feeds comprised of either maize, maize bran, sorghum or sunflower seed cake. The kitchen left-overs was found to be the dominant supplement throughout the year. Other systems were the semi-intensive and intensive systems, which were also found to face unbalanced feeding challenge. The sector is then characterized with high mortality rate (60%) mainly due to malnutrition, diseases, predators,  and rough environmental conditions. The hens were found producing an average of 13 eggs per clutch with only 3 clutch per year. Price of chickens at village level were also found to fluctuate over the year mainly due to disease  incidences .</a:t>
            </a:r>
          </a:p>
          <a:p>
            <a:endParaRPr lang="en-US" sz="8000" dirty="0" smtClean="0"/>
          </a:p>
          <a:p>
            <a:endParaRPr lang="en-US" sz="8000" dirty="0" smtClean="0"/>
          </a:p>
          <a:p>
            <a:endParaRPr lang="en-US" sz="8000" dirty="0"/>
          </a:p>
        </p:txBody>
      </p:sp>
      <p:sp>
        <p:nvSpPr>
          <p:cNvPr id="20" name="Rectangle 19"/>
          <p:cNvSpPr/>
          <p:nvPr/>
        </p:nvSpPr>
        <p:spPr>
          <a:xfrm>
            <a:off x="35661600" y="34823400"/>
            <a:ext cx="15544800" cy="11277600"/>
          </a:xfrm>
          <a:prstGeom prst="rect">
            <a:avLst/>
          </a:prstGeom>
        </p:spPr>
        <p:style>
          <a:lnRef idx="1">
            <a:schemeClr val="accent5"/>
          </a:lnRef>
          <a:fillRef idx="2">
            <a:schemeClr val="accent5"/>
          </a:fillRef>
          <a:effectRef idx="1">
            <a:schemeClr val="accent5"/>
          </a:effectRef>
          <a:fontRef idx="minor">
            <a:schemeClr val="dk1"/>
          </a:fontRef>
        </p:style>
        <p:txBody>
          <a:bodyPr lIns="504125" tIns="252065" rIns="504125" bIns="252065" rtlCol="0" anchor="ctr"/>
          <a:lstStyle/>
          <a:p>
            <a:pPr fontAlgn="base">
              <a:spcBef>
                <a:spcPts val="13232"/>
              </a:spcBef>
              <a:spcAft>
                <a:spcPct val="0"/>
              </a:spcAft>
            </a:pPr>
            <a:r>
              <a:rPr lang="en-US" sz="7500" b="1" dirty="0" smtClean="0">
                <a:solidFill>
                  <a:schemeClr val="accent6">
                    <a:lumMod val="50000"/>
                  </a:schemeClr>
                </a:solidFill>
                <a:latin typeface="Times New Roman" pitchFamily="18" charset="0"/>
                <a:cs typeface="Times New Roman" pitchFamily="18" charset="0"/>
              </a:rPr>
              <a:t>Conclusion</a:t>
            </a:r>
          </a:p>
          <a:p>
            <a:pPr algn="just" fontAlgn="base">
              <a:spcBef>
                <a:spcPct val="0"/>
              </a:spcBef>
              <a:spcAft>
                <a:spcPts val="5513"/>
              </a:spcAft>
            </a:pPr>
            <a:r>
              <a:rPr lang="en-US" sz="7500" dirty="0" smtClean="0">
                <a:solidFill>
                  <a:srgbClr val="000000"/>
                </a:solidFill>
                <a:latin typeface="Times New Roman" pitchFamily="18" charset="0"/>
                <a:cs typeface="Times New Roman" pitchFamily="18" charset="0"/>
              </a:rPr>
              <a:t>The study revealed poor productivity of rural chickens and high mortality before maturity age mainly due to poor nutrition, houses, and disease control. Further research is therefore needed to address poor productivity of indigenous chickens  through improved feeding, housing and diseases control</a:t>
            </a:r>
            <a:endParaRPr lang="en-US" sz="7500" dirty="0">
              <a:latin typeface="Times New Roman" pitchFamily="18" charset="0"/>
              <a:cs typeface="Times New Roman" pitchFamily="18" charset="0"/>
            </a:endParaRPr>
          </a:p>
        </p:txBody>
      </p:sp>
      <p:pic>
        <p:nvPicPr>
          <p:cNvPr id="22" name="Picture 21"/>
          <p:cNvPicPr/>
          <p:nvPr/>
        </p:nvPicPr>
        <p:blipFill>
          <a:blip r:embed="rId9"/>
          <a:srcRect l="5101" t="21478" r="62274" b="47278"/>
          <a:stretch>
            <a:fillRect/>
          </a:stretch>
        </p:blipFill>
        <p:spPr bwMode="auto">
          <a:xfrm>
            <a:off x="36195000" y="13716000"/>
            <a:ext cx="15011400" cy="94488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1538</TotalTime>
  <Words>361</Words>
  <Application>Microsoft Office PowerPoint</Application>
  <PresentationFormat>Custom</PresentationFormat>
  <Paragraphs>17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Trek</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Leonard Marwa</dc:creator>
  <cp:lastModifiedBy>Sikumba, Gregory (ILRI)</cp:lastModifiedBy>
  <cp:revision>7</cp:revision>
  <dcterms:created xsi:type="dcterms:W3CDTF">2015-05-29T06:32:38Z</dcterms:created>
  <dcterms:modified xsi:type="dcterms:W3CDTF">2015-11-03T07:35:41Z</dcterms:modified>
</cp:coreProperties>
</file>